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359" r:id="rId2"/>
    <p:sldId id="365" r:id="rId3"/>
    <p:sldId id="360" r:id="rId4"/>
    <p:sldId id="366" r:id="rId5"/>
    <p:sldId id="406" r:id="rId6"/>
    <p:sldId id="408" r:id="rId7"/>
    <p:sldId id="367" r:id="rId8"/>
    <p:sldId id="405" r:id="rId9"/>
    <p:sldId id="369" r:id="rId10"/>
    <p:sldId id="362" r:id="rId11"/>
    <p:sldId id="409" r:id="rId12"/>
    <p:sldId id="410" r:id="rId13"/>
    <p:sldId id="411" r:id="rId14"/>
    <p:sldId id="412" r:id="rId15"/>
    <p:sldId id="418" r:id="rId16"/>
    <p:sldId id="421" r:id="rId17"/>
    <p:sldId id="422" r:id="rId18"/>
    <p:sldId id="423" r:id="rId19"/>
    <p:sldId id="415" r:id="rId20"/>
    <p:sldId id="416" r:id="rId21"/>
    <p:sldId id="417" r:id="rId22"/>
    <p:sldId id="419" r:id="rId23"/>
    <p:sldId id="431" r:id="rId24"/>
    <p:sldId id="432" r:id="rId25"/>
    <p:sldId id="434" r:id="rId26"/>
    <p:sldId id="424" r:id="rId27"/>
    <p:sldId id="430" r:id="rId28"/>
    <p:sldId id="425" r:id="rId29"/>
    <p:sldId id="426" r:id="rId30"/>
    <p:sldId id="427" r:id="rId31"/>
    <p:sldId id="368" r:id="rId32"/>
    <p:sldId id="436" r:id="rId33"/>
    <p:sldId id="435" r:id="rId34"/>
    <p:sldId id="37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9645" autoAdjust="0"/>
  </p:normalViewPr>
  <p:slideViewPr>
    <p:cSldViewPr snapToGrid="0">
      <p:cViewPr varScale="1">
        <p:scale>
          <a:sx n="65" d="100"/>
          <a:sy n="65" d="100"/>
        </p:scale>
        <p:origin x="774" y="4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EDD1B-982D-44E3-BB38-6996D3D70F95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15EF4-ADDE-412B-BD2C-92407EB541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5EF4-ADDE-412B-BD2C-92407EB5411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8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0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1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0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88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4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3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1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7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3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72" y="6220"/>
            <a:ext cx="9922539" cy="2389909"/>
          </a:xfrm>
        </p:spPr>
        <p:txBody>
          <a:bodyPr>
            <a:normAutofit/>
          </a:bodyPr>
          <a:lstStyle/>
          <a:p>
            <a:pPr marL="0" indent="0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Military Target and Equipment detection      	using Computer Vision</a:t>
            </a:r>
            <a:b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Cooperative sensors for target detection and tracking in combat | Hush-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997" y="2142309"/>
            <a:ext cx="7138003" cy="47551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537663" y="2290849"/>
            <a:ext cx="4904315" cy="445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 the Guidance of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Dept. of CSE</a:t>
            </a:r>
          </a:p>
          <a:p>
            <a:pPr marL="0" indent="0">
              <a:buNone/>
            </a:pPr>
            <a:endParaRPr lang="en-US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HOD</a:t>
            </a:r>
          </a:p>
          <a:p>
            <a:pPr marL="0" indent="0">
              <a:buNone/>
            </a:pPr>
            <a:endParaRPr lang="en-US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Project By: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Suhas S</a:t>
            </a:r>
          </a:p>
          <a:p>
            <a:endParaRPr lang="en-IN" sz="1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68599" y="-33045"/>
            <a:ext cx="8610600" cy="46786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Arial" panose="020B0604020202020204" pitchFamily="34" charset="0"/>
              </a:rPr>
              <a:t>Proposed System</a:t>
            </a:r>
          </a:p>
        </p:txBody>
      </p:sp>
      <p:sp>
        <p:nvSpPr>
          <p:cNvPr id="15" name="Oval 14"/>
          <p:cNvSpPr/>
          <p:nvPr/>
        </p:nvSpPr>
        <p:spPr>
          <a:xfrm>
            <a:off x="3774470" y="1337867"/>
            <a:ext cx="1037749" cy="540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22561" y="2093951"/>
            <a:ext cx="2016224" cy="48605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12020" y="2639179"/>
            <a:ext cx="2402745" cy="283045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 </a:t>
            </a:r>
            <a:endParaRPr lang="en-IN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3162613" y="3520839"/>
            <a:ext cx="2040559" cy="977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649135" y="1151276"/>
            <a:ext cx="3822372" cy="41144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Flowchart: Magnetic Disk 23"/>
          <p:cNvSpPr/>
          <p:nvPr/>
        </p:nvSpPr>
        <p:spPr>
          <a:xfrm>
            <a:off x="9383463" y="1881154"/>
            <a:ext cx="792088" cy="48605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447359" y="2469719"/>
            <a:ext cx="936104" cy="3780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044161" y="2469719"/>
            <a:ext cx="936104" cy="3780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884230" y="3286304"/>
            <a:ext cx="3096035" cy="5465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 using </a:t>
            </a:r>
            <a:r>
              <a:rPr lang="en-IN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YOLOv7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884229" y="4278920"/>
            <a:ext cx="2040559" cy="5465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cxnSp>
        <p:nvCxnSpPr>
          <p:cNvPr id="36" name="Elbow Connector 35"/>
          <p:cNvCxnSpPr>
            <a:stCxn id="24" idx="2"/>
            <a:endCxn id="32" idx="0"/>
          </p:cNvCxnSpPr>
          <p:nvPr/>
        </p:nvCxnSpPr>
        <p:spPr>
          <a:xfrm rot="10800000" flipV="1">
            <a:off x="8915411" y="2124180"/>
            <a:ext cx="468052" cy="34553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6200000" flipH="1">
            <a:off x="10218807" y="2080925"/>
            <a:ext cx="345539" cy="432048"/>
          </a:xfrm>
          <a:prstGeom prst="bentConnector3">
            <a:avLst>
              <a:gd name="adj1" fmla="val 1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</p:cNvCxnSpPr>
          <p:nvPr/>
        </p:nvCxnSpPr>
        <p:spPr>
          <a:xfrm>
            <a:off x="8915411" y="2847761"/>
            <a:ext cx="0" cy="4385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15411" y="3790119"/>
            <a:ext cx="10902" cy="4385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3" idx="3"/>
            <a:endCxn id="35" idx="3"/>
          </p:cNvCxnSpPr>
          <p:nvPr/>
        </p:nvCxnSpPr>
        <p:spPr>
          <a:xfrm flipH="1">
            <a:off x="9924787" y="2658740"/>
            <a:ext cx="1055478" cy="1893458"/>
          </a:xfrm>
          <a:prstGeom prst="bentConnector3">
            <a:avLst>
              <a:gd name="adj1" fmla="val -21658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293344" y="6146664"/>
            <a:ext cx="2398401" cy="5465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Military Equipment</a:t>
            </a:r>
          </a:p>
        </p:txBody>
      </p:sp>
      <p:sp>
        <p:nvSpPr>
          <p:cNvPr id="45" name="Oval 44"/>
          <p:cNvSpPr/>
          <p:nvPr/>
        </p:nvSpPr>
        <p:spPr>
          <a:xfrm>
            <a:off x="2349404" y="6142060"/>
            <a:ext cx="1037749" cy="540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4182894" y="1883427"/>
            <a:ext cx="220899" cy="2105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Down Arrow 47"/>
          <p:cNvSpPr/>
          <p:nvPr/>
        </p:nvSpPr>
        <p:spPr>
          <a:xfrm>
            <a:off x="4182894" y="2580005"/>
            <a:ext cx="220899" cy="940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7979221" y="1198785"/>
            <a:ext cx="318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YOLOv7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608123" y="3594930"/>
            <a:ext cx="1725859" cy="82892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FEATURE EXTRACTION NETWORK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414765" y="3835133"/>
            <a:ext cx="189543" cy="219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ight Arrow 51"/>
          <p:cNvSpPr/>
          <p:nvPr/>
        </p:nvSpPr>
        <p:spPr>
          <a:xfrm>
            <a:off x="7333982" y="3839798"/>
            <a:ext cx="325516" cy="214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Left Arrow 53"/>
          <p:cNvSpPr/>
          <p:nvPr/>
        </p:nvSpPr>
        <p:spPr>
          <a:xfrm>
            <a:off x="3387153" y="6337574"/>
            <a:ext cx="906191" cy="181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Military Target On Vehicles Stock Illustration 146832584 | Shutte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85" y="740418"/>
            <a:ext cx="2170837" cy="22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/>
          <p:cNvSpPr/>
          <p:nvPr/>
        </p:nvSpPr>
        <p:spPr>
          <a:xfrm>
            <a:off x="2744050" y="615715"/>
            <a:ext cx="1286205" cy="9680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Dataset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89" y="5335615"/>
            <a:ext cx="1351748" cy="81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67" y="5344234"/>
            <a:ext cx="962863" cy="83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Elbow Connector 3"/>
          <p:cNvCxnSpPr>
            <a:stCxn id="23" idx="2"/>
          </p:cNvCxnSpPr>
          <p:nvPr/>
        </p:nvCxnSpPr>
        <p:spPr>
          <a:xfrm rot="5400000">
            <a:off x="7552860" y="4404628"/>
            <a:ext cx="1146347" cy="286857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0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System Design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66725" y="1303676"/>
            <a:ext cx="5743822" cy="2872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3"/>
                </a:solidFill>
              </a:rPr>
              <a:t>Architecture Diagram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3"/>
                </a:solidFill>
              </a:rPr>
              <a:t>Data Flow Diagram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3"/>
                </a:solidFill>
              </a:rPr>
              <a:t>Sequence Diagram</a:t>
            </a:r>
          </a:p>
          <a:p>
            <a:pPr algn="just">
              <a:lnSpc>
                <a:spcPct val="150000"/>
              </a:lnSpc>
            </a:pPr>
            <a:endParaRPr lang="en-IN" b="1" dirty="0"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1704821" y="44642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System Architecture Diagram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33845" y="1956065"/>
            <a:ext cx="10239491" cy="4063729"/>
            <a:chOff x="633845" y="1956065"/>
            <a:chExt cx="10239491" cy="4063729"/>
          </a:xfrm>
        </p:grpSpPr>
        <p:grpSp>
          <p:nvGrpSpPr>
            <p:cNvPr id="54" name="Group 53"/>
            <p:cNvGrpSpPr/>
            <p:nvPr/>
          </p:nvGrpSpPr>
          <p:grpSpPr>
            <a:xfrm>
              <a:off x="633845" y="1956065"/>
              <a:ext cx="10239491" cy="3301751"/>
              <a:chOff x="1460095" y="1930335"/>
              <a:chExt cx="9030188" cy="22572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055145" y="2127662"/>
                <a:ext cx="1879648" cy="63831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Data Pre-Processing</a:t>
                </a:r>
              </a:p>
              <a:p>
                <a:pPr algn="ctr"/>
                <a:endParaRPr lang="en-I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003190" y="3179340"/>
                <a:ext cx="1879648" cy="54666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Feature Extraction</a:t>
                </a:r>
              </a:p>
              <a:p>
                <a:pPr algn="ctr"/>
                <a:endParaRPr lang="en-I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95345" y="2179618"/>
                <a:ext cx="1924211" cy="14422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1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Model Implementation</a:t>
                </a:r>
              </a:p>
              <a:p>
                <a:pPr algn="ctr"/>
                <a:r>
                  <a:rPr lang="en-IN" sz="1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(YOLO7)</a:t>
                </a:r>
              </a:p>
              <a:p>
                <a:pPr algn="ctr"/>
                <a:endParaRPr lang="en-IN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51433" y="3109612"/>
                <a:ext cx="2038850" cy="58496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Recognition of Object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451433" y="2096487"/>
                <a:ext cx="2038850" cy="59475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Model Evaluation</a:t>
                </a:r>
              </a:p>
              <a:p>
                <a:pPr algn="ctr"/>
                <a:endParaRPr lang="en-IN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2570327" y="2434099"/>
                <a:ext cx="48481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3950253" y="2765975"/>
                <a:ext cx="0" cy="3697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7719556" y="2453910"/>
                <a:ext cx="731877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9450415" y="2696853"/>
                <a:ext cx="0" cy="3697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>
                <a:stCxn id="21" idx="3"/>
                <a:endCxn id="22" idx="1"/>
              </p:cNvCxnSpPr>
              <p:nvPr/>
            </p:nvCxnSpPr>
            <p:spPr>
              <a:xfrm flipV="1">
                <a:off x="4882838" y="2900729"/>
                <a:ext cx="912507" cy="551946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9440532" y="3694577"/>
                <a:ext cx="20443" cy="4929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Can 13"/>
              <p:cNvSpPr/>
              <p:nvPr/>
            </p:nvSpPr>
            <p:spPr>
              <a:xfrm>
                <a:off x="1460095" y="1930335"/>
                <a:ext cx="1110232" cy="113420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Military 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Dataset</a:t>
                </a:r>
                <a:endParaRPr lang="en-I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8562043" y="5257800"/>
              <a:ext cx="2240586" cy="76199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Military Target Detection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14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Data Flow Diagram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https://documents.lucid.app/documents/2b7619fb-b13a-4589-b216-798fa2c200a4/pages/0_0?a=648&amp;x=152&amp;y=50&amp;w=1498&amp;h=660&amp;store=1&amp;accept=image%2F*&amp;auth=LCA%20441264eea1d9755c0f97741096e9a71102bc42ff-ts%3D1670841906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25" y="1400627"/>
            <a:ext cx="9629239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5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8437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Sequence Diagram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793"/>
            <a:ext cx="9993736" cy="427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84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2774608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Code Implementation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0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Aim and Objective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Existing System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Requirement Specifications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 </a:t>
            </a:r>
          </a:p>
          <a:p>
            <a:endParaRPr lang="en-US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1823070" y="37742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/>
        </p:nvSpPr>
        <p:spPr>
          <a:xfrm>
            <a:off x="1828800" y="1234678"/>
            <a:ext cx="9044536" cy="4055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Creation of custom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Creation of number of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Generate .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pt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Training model – Yolo v7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Testing object detector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Detection of Military Weapon </a:t>
            </a:r>
          </a:p>
          <a:p>
            <a:endParaRPr lang="en-US" sz="28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1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1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1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663" y="1637394"/>
            <a:ext cx="11214455" cy="481575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 Creation 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view of the above-mentioned task of military target detection in complex environment, we create customized images of different weapons used in  military.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machine learns with datasets. A dataset must contain images and labels. For example, let my goal is to create a system that detects war tanks.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440885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MODULE -1: Dataset Collection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3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16788" r="775" b="37879"/>
          <a:stretch/>
        </p:blipFill>
        <p:spPr bwMode="auto">
          <a:xfrm>
            <a:off x="-50973" y="1868378"/>
            <a:ext cx="12068412" cy="397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17525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MODULE -1: Dataset Collection </a:t>
            </a:r>
          </a:p>
        </p:txBody>
      </p:sp>
    </p:spTree>
    <p:extLst>
      <p:ext uri="{BB962C8B-B14F-4D97-AF65-F5344CB8AC3E}">
        <p14:creationId xmlns:p14="http://schemas.microsoft.com/office/powerpoint/2010/main" val="154648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Module 2:  Custom Dataset : </a:t>
            </a:r>
            <a:r>
              <a:rPr lang="en-IN" b="1" dirty="0" err="1">
                <a:solidFill>
                  <a:srgbClr val="002060"/>
                </a:solidFill>
                <a:latin typeface="Cambria" panose="02040503050406030204" pitchFamily="18" charset="0"/>
              </a:rPr>
              <a:t>Roboflow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IN" sz="3200" dirty="0"/>
              <a:t>Creation of number of Classes</a:t>
            </a:r>
          </a:p>
          <a:p>
            <a:pPr marL="285750" indent="-285750">
              <a:lnSpc>
                <a:spcPct val="150000"/>
              </a:lnSpc>
            </a:pPr>
            <a:r>
              <a:rPr lang="en-IN" sz="3200" dirty="0"/>
              <a:t>Annotating image and defining the class</a:t>
            </a:r>
            <a:endParaRPr lang="en-US" sz="3200" dirty="0"/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54" y="2336007"/>
            <a:ext cx="8243348" cy="426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70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Aim and Objective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Existing System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Requirement Specifications</a:t>
            </a:r>
          </a:p>
          <a:p>
            <a:r>
              <a:rPr lang="en-US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 </a:t>
            </a:r>
          </a:p>
          <a:p>
            <a:endParaRPr lang="en-US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1823070" y="335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/>
        </p:nvSpPr>
        <p:spPr>
          <a:xfrm>
            <a:off x="1823070" y="995561"/>
            <a:ext cx="9044536" cy="4055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Existing System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Proposed System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Design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Implementation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Requirement Specifications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Scope</a:t>
            </a:r>
          </a:p>
          <a:p>
            <a:r>
              <a:rPr lang="en-US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 </a:t>
            </a:r>
          </a:p>
          <a:p>
            <a:endParaRPr lang="en-US" sz="12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2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33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IN" sz="3200" dirty="0"/>
              <a:t>Annotated classes in an Image</a:t>
            </a:r>
            <a:endParaRPr lang="en-US" sz="3200" dirty="0"/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940035" y="2121335"/>
            <a:ext cx="7961067" cy="39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9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IN" sz="3200" dirty="0"/>
              <a:t>Generated Standard Dataset</a:t>
            </a:r>
            <a:endParaRPr lang="en-US" sz="3200" dirty="0"/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038382" y="1484993"/>
            <a:ext cx="8259596" cy="40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6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cvxvxvxv</a:t>
            </a:r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sz="4800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600" b="1" dirty="0"/>
              <a:t>MODULE 3 : Training Yolo V7 Model</a:t>
            </a:r>
            <a:r>
              <a:rPr lang="en-US" sz="32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IN" sz="3200" b="1" dirty="0">
                <a:solidFill>
                  <a:srgbClr val="002060"/>
                </a:solidFill>
                <a:latin typeface="Cambria" panose="02040503050406030204" pitchFamily="18" charset="0"/>
              </a:rPr>
              <a:t>1. Importing Packages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84" y="2063465"/>
            <a:ext cx="8592935" cy="421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92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cvxvxvxv</a:t>
            </a:r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sz="4800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600" b="1" dirty="0"/>
              <a:t>MODULE 3 : Training Yolo V7 Model</a:t>
            </a:r>
            <a:r>
              <a:rPr lang="en-US" sz="32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IN" sz="3200" b="1" dirty="0">
                <a:solidFill>
                  <a:srgbClr val="002060"/>
                </a:solidFill>
                <a:latin typeface="Cambria" panose="02040503050406030204" pitchFamily="18" charset="0"/>
              </a:rPr>
              <a:t>2. Generate Frames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5" y="2077605"/>
            <a:ext cx="9939440" cy="4037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3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cvxvxvxv</a:t>
            </a:r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sz="4800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600" b="1" dirty="0"/>
              <a:t>MODULE 3 : Training Yolo V7 Model</a:t>
            </a:r>
            <a:r>
              <a:rPr lang="en-US" sz="32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IN" sz="3200" b="1" dirty="0">
                <a:solidFill>
                  <a:srgbClr val="002060"/>
                </a:solidFill>
                <a:latin typeface="Cambria" panose="02040503050406030204" pitchFamily="18" charset="0"/>
              </a:rPr>
              <a:t>3. Image Prediction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70" y="2099128"/>
            <a:ext cx="86645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808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cvxvxvxv</a:t>
            </a:r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sz="4800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600" b="1" dirty="0"/>
              <a:t>MODULE 3 : Training Yolo V7 Model</a:t>
            </a:r>
            <a:r>
              <a:rPr lang="en-US" sz="3200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IN" sz="3200" b="1" dirty="0">
                <a:solidFill>
                  <a:srgbClr val="002060"/>
                </a:solidFill>
                <a:latin typeface="Cambria" panose="02040503050406030204" pitchFamily="18" charset="0"/>
              </a:rPr>
              <a:t>4. Display detected images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5" y="1885372"/>
            <a:ext cx="9986790" cy="447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26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580354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/>
          </a:p>
          <a:p>
            <a:r>
              <a:rPr lang="en-US" sz="4800" b="1" dirty="0"/>
              <a:t>Web Application</a:t>
            </a:r>
          </a:p>
          <a:p>
            <a:r>
              <a:rPr lang="en-US" sz="4800" b="1" dirty="0"/>
              <a:t>Home Page</a:t>
            </a:r>
            <a:endParaRPr lang="en-US" sz="3200" b="1" dirty="0"/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588481" y="1637392"/>
            <a:ext cx="9103537" cy="43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200" b="1" dirty="0"/>
              <a:t>ABOUT US: OBJECT DETECTION</a:t>
            </a:r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366724" y="1547050"/>
            <a:ext cx="9020495" cy="44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CLASSES </a:t>
            </a:r>
            <a:endParaRPr lang="en-IN" sz="66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4325" y="1567832"/>
            <a:ext cx="9373927" cy="41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4000" b="1" dirty="0"/>
              <a:t>UPLOAD IMAGES</a:t>
            </a:r>
            <a:endParaRPr lang="en-US" sz="3200" b="1" dirty="0"/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" y="1353575"/>
            <a:ext cx="6266180" cy="327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758939" y="4079317"/>
            <a:ext cx="5219701" cy="25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0" y="263479"/>
            <a:ext cx="10515600" cy="633751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IN" sz="4800" b="1" dirty="0">
                <a:solidFill>
                  <a:srgbClr val="002060"/>
                </a:solidFill>
                <a:latin typeface="Cambria" panose="02040503050406030204" pitchFamily="18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511" y="1580780"/>
            <a:ext cx="11440977" cy="545426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Military target detection technology is the foundation and key to perceive and analyze the battlefield situation.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We are proposing the novel approach for automatic detection of military targets in complex environment through deep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learning.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Military target dataset composed of armed men with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different weapons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we improved the components of YOLOv3 and proposed a military target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detection algorithm (YOLO- 7).</a:t>
            </a:r>
          </a:p>
        </p:txBody>
      </p:sp>
    </p:spTree>
    <p:extLst>
      <p:ext uri="{BB962C8B-B14F-4D97-AF65-F5344CB8AC3E}">
        <p14:creationId xmlns:p14="http://schemas.microsoft.com/office/powerpoint/2010/main" val="1754424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3482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US" sz="3200" b="1" dirty="0"/>
              <a:t>RESULT – DETECTED IMAGE</a:t>
            </a:r>
          </a:p>
          <a:p>
            <a:pPr marL="285750" indent="-285750">
              <a:lnSpc>
                <a:spcPct val="150000"/>
              </a:lnSpc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0670" y="1789793"/>
            <a:ext cx="8230432" cy="41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System Requirement Specifications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418944" y="1462614"/>
            <a:ext cx="9606792" cy="26521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 language:  Python Programming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 Tool:  Anaconda Navigator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Notebook)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Microsoft Windows 8 /10 or 11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Military Dataset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object Detection with NVDIA Cuda GPU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00246" y="4295095"/>
            <a:ext cx="9515135" cy="19516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latin typeface="Cambria" panose="02040503050406030204" pitchFamily="18" charset="0"/>
              </a:rPr>
              <a:t>Hardware Requirements</a:t>
            </a:r>
            <a:endParaRPr lang="en-IN" sz="1600" dirty="0">
              <a:latin typeface="Cambria" panose="02040503050406030204" pitchFamily="18" charset="0"/>
            </a:endParaRPr>
          </a:p>
          <a:p>
            <a:r>
              <a:rPr lang="en-IN" sz="1600" dirty="0">
                <a:latin typeface="Cambria" panose="02040503050406030204" pitchFamily="18" charset="0"/>
              </a:rPr>
              <a:t>Processor 		:                      3.0 GHz and Above</a:t>
            </a:r>
          </a:p>
          <a:p>
            <a:r>
              <a:rPr lang="en-IN" sz="1600" dirty="0">
                <a:latin typeface="Cambria" panose="02040503050406030204" pitchFamily="18" charset="0"/>
              </a:rPr>
              <a:t>Output Devices		:	Monitor (LCD)</a:t>
            </a:r>
          </a:p>
          <a:p>
            <a:r>
              <a:rPr lang="en-IN" sz="1600" dirty="0">
                <a:latin typeface="Cambria" panose="02040503050406030204" pitchFamily="18" charset="0"/>
              </a:rPr>
              <a:t>Input Devices		:	Keyboard</a:t>
            </a:r>
          </a:p>
          <a:p>
            <a:r>
              <a:rPr lang="en-IN" sz="1600" dirty="0">
                <a:latin typeface="Cambria" panose="02040503050406030204" pitchFamily="18" charset="0"/>
              </a:rPr>
              <a:t>Hard Disk		:	1 TB</a:t>
            </a:r>
          </a:p>
          <a:p>
            <a:r>
              <a:rPr lang="en-IN" sz="1600" dirty="0">
                <a:latin typeface="Cambria" panose="02040503050406030204" pitchFamily="18" charset="0"/>
              </a:rPr>
              <a:t>RAM                               	:                      8GB or Above</a:t>
            </a:r>
          </a:p>
          <a:p>
            <a:endParaRPr lang="en-IN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6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64109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259" y="1819521"/>
            <a:ext cx="1159984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 summary, this research project has yielded a robust computer vision system </a:t>
            </a:r>
          </a:p>
          <a:p>
            <a:pPr algn="just"/>
            <a:r>
              <a:rPr lang="en-US" sz="2400" dirty="0"/>
              <a:t>for military target and equipment detection.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Leveraging the YOLOv7 framework, </a:t>
            </a:r>
            <a:r>
              <a:rPr lang="en-US" sz="2400" dirty="0" err="1"/>
              <a:t>pytorch</a:t>
            </a:r>
            <a:r>
              <a:rPr lang="en-US" sz="2400" dirty="0"/>
              <a:t>, OpenCV, and Flask, </a:t>
            </a:r>
          </a:p>
          <a:p>
            <a:pPr algn="just"/>
            <a:r>
              <a:rPr lang="en-US" sz="2400" dirty="0"/>
              <a:t>we have created a versatile and user-friendly application.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Notably, the ability to adjust the confidence threshold enhances precision customization,</a:t>
            </a:r>
          </a:p>
          <a:p>
            <a:pPr algn="just"/>
            <a:r>
              <a:rPr lang="en-US" sz="2400" dirty="0"/>
              <a:t> while support for real-time webcam and RTSP stream processing extends its utility.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project bridges the gap between theory and practicality, equipping military and </a:t>
            </a:r>
          </a:p>
          <a:p>
            <a:pPr algn="just"/>
            <a:r>
              <a:rPr lang="en-US" sz="2400" dirty="0"/>
              <a:t>security personnel with a powerful tool to enhance operational efficiency </a:t>
            </a:r>
          </a:p>
          <a:p>
            <a:pPr algn="just"/>
            <a:r>
              <a:rPr lang="en-US" sz="2400" dirty="0"/>
              <a:t>and situational awareness. Its adaptability, precision, and </a:t>
            </a:r>
          </a:p>
          <a:p>
            <a:pPr algn="just"/>
            <a:r>
              <a:rPr lang="en-US" sz="2400" dirty="0"/>
              <a:t>security measures position it as a valuable asset in the defense and security </a:t>
            </a:r>
          </a:p>
          <a:p>
            <a:pPr algn="just"/>
            <a:r>
              <a:rPr lang="en-US" sz="2400" dirty="0"/>
              <a:t>domain, addressing critical needs in target identification and tactical decision-making.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981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838200" y="8437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Future Scope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780" y="1151276"/>
            <a:ext cx="1021080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325" y="2062528"/>
            <a:ext cx="784234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/>
              <a:t>Dynamic Confidence Threshold Adjustment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/>
              <a:t>Integration of Webcam and RTSP Stream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/>
              <a:t>Class Identification and Confidence Reporting:</a:t>
            </a:r>
            <a:r>
              <a:rPr lang="en-US" sz="2800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0044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References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1623" y="1480839"/>
            <a:ext cx="1100875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[1] </a:t>
            </a:r>
            <a:r>
              <a:rPr lang="nl-NL" dirty="0">
                <a:latin typeface="+mj-lt"/>
              </a:rPr>
              <a:t>M. Everingham, L. Van Gool,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An Incremental Improvement 2018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endParaRPr lang="en-IN" sz="1600" b="1" dirty="0"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</a:rPr>
              <a:t>[2] H. </a:t>
            </a:r>
            <a:r>
              <a:rPr lang="en-US" dirty="0" err="1">
                <a:latin typeface="+mj-lt"/>
              </a:rPr>
              <a:t>Peng</a:t>
            </a:r>
            <a:r>
              <a:rPr lang="en-US" dirty="0">
                <a:latin typeface="+mj-lt"/>
              </a:rPr>
              <a:t>, Y. Zhang, S. Yang, And B. Song, ``Battlefield Image Situational Awareness Application Based On Deep Learning,'' </a:t>
            </a:r>
            <a:r>
              <a:rPr lang="en-US" i="1" dirty="0">
                <a:latin typeface="+mj-lt"/>
              </a:rPr>
              <a:t>IEEE </a:t>
            </a:r>
            <a:r>
              <a:rPr lang="en-US" i="1" dirty="0" err="1">
                <a:latin typeface="+mj-lt"/>
              </a:rPr>
              <a:t>Intell</a:t>
            </a:r>
            <a:r>
              <a:rPr lang="en-US" i="1" dirty="0">
                <a:latin typeface="+mj-lt"/>
              </a:rPr>
              <a:t>. Syst.</a:t>
            </a:r>
            <a:r>
              <a:rPr lang="en-US" dirty="0">
                <a:latin typeface="+mj-lt"/>
              </a:rPr>
              <a:t>, Vol. 35, No. 1, Pp. 36_43, Jan. 2020.</a:t>
            </a:r>
          </a:p>
          <a:p>
            <a:r>
              <a:rPr lang="en-US" dirty="0">
                <a:latin typeface="+mj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[3] </a:t>
            </a:r>
            <a:r>
              <a:rPr lang="en-US" dirty="0" err="1">
                <a:latin typeface="+mj-lt"/>
              </a:rPr>
              <a:t>Zhongzhen</a:t>
            </a:r>
            <a:r>
              <a:rPr lang="en-US" dirty="0">
                <a:latin typeface="+mj-lt"/>
              </a:rPr>
              <a:t> Sun , </a:t>
            </a:r>
            <a:r>
              <a:rPr lang="en-US" dirty="0" err="1">
                <a:latin typeface="+mj-lt"/>
              </a:rPr>
              <a:t>Muchen</a:t>
            </a:r>
            <a:r>
              <a:rPr lang="en-US" dirty="0">
                <a:latin typeface="+mj-lt"/>
              </a:rPr>
              <a:t> Dai, </a:t>
            </a:r>
            <a:r>
              <a:rPr lang="en-US" dirty="0" err="1">
                <a:latin typeface="+mj-lt"/>
              </a:rPr>
              <a:t>Xiangguang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Leng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, Member, </a:t>
            </a:r>
            <a:r>
              <a:rPr lang="en-US" i="1" dirty="0" err="1">
                <a:latin typeface="+mj-lt"/>
              </a:rPr>
              <a:t>Ieee</a:t>
            </a:r>
            <a:r>
              <a:rPr lang="en-US" dirty="0">
                <a:latin typeface="+mj-lt"/>
              </a:rPr>
              <a:t>, Yu Lei, </a:t>
            </a:r>
            <a:r>
              <a:rPr lang="en-US" dirty="0" err="1">
                <a:latin typeface="+mj-lt"/>
              </a:rPr>
              <a:t>Boli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Xiong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An Anchor-free Detection Method For Ship Targets In High-resolution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Sar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Images, </a:t>
            </a:r>
            <a:r>
              <a:rPr lang="en-US" dirty="0" err="1">
                <a:latin typeface="+mj-lt"/>
              </a:rPr>
              <a:t>Ieee</a:t>
            </a:r>
            <a:r>
              <a:rPr lang="en-US" dirty="0">
                <a:latin typeface="+mj-lt"/>
              </a:rPr>
              <a:t> Journal Of Selected Topics In Applied Earth Observations And Remote Sensing, Vol. 14, 2021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[4] </a:t>
            </a:r>
            <a:r>
              <a:rPr lang="en-US" dirty="0" err="1">
                <a:latin typeface="+mj-lt"/>
              </a:rPr>
              <a:t>Xiaoru</a:t>
            </a:r>
            <a:r>
              <a:rPr lang="en-US" dirty="0">
                <a:latin typeface="+mj-lt"/>
              </a:rPr>
              <a:t> Song, Song </a:t>
            </a:r>
            <a:r>
              <a:rPr lang="en-US" dirty="0" err="1">
                <a:latin typeface="+mj-lt"/>
              </a:rPr>
              <a:t>Gao</a:t>
            </a:r>
            <a:r>
              <a:rPr lang="en-US" dirty="0">
                <a:latin typeface="+mj-lt"/>
              </a:rPr>
              <a:t> *, </a:t>
            </a:r>
            <a:r>
              <a:rPr lang="en-US" dirty="0" err="1">
                <a:latin typeface="+mj-lt"/>
              </a:rPr>
              <a:t>Chaobo</a:t>
            </a:r>
            <a:r>
              <a:rPr lang="en-US" dirty="0">
                <a:latin typeface="+mj-lt"/>
              </a:rPr>
              <a:t> Chen “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An Improved One-stage Pedestrian Detection Method Based On Multi-scale Attention Feature Extraction” 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Ieee</a:t>
            </a:r>
            <a:r>
              <a:rPr lang="en-US" dirty="0">
                <a:latin typeface="+mj-lt"/>
              </a:rPr>
              <a:t> Transactions On Journal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2021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[5] </a:t>
            </a:r>
            <a:r>
              <a:rPr lang="en-US" dirty="0">
                <a:latin typeface="+mj-lt"/>
              </a:rPr>
              <a:t>LINGREN KONG 1, JIANZHONG WANG 1, AND PENG ZHAO 2, “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YOLO-G: A Lightweight Network Model For Improving The Performance Of Military Targets Detection” IEEE ACCESS (2022)</a:t>
            </a:r>
          </a:p>
          <a:p>
            <a:r>
              <a:rPr lang="en-US" dirty="0">
                <a:latin typeface="+mj-lt"/>
              </a:rPr>
              <a:t>[6] A. K. Jain, N. K. </a:t>
            </a:r>
            <a:r>
              <a:rPr lang="en-US" dirty="0" err="1">
                <a:latin typeface="+mj-lt"/>
              </a:rPr>
              <a:t>Ratha</a:t>
            </a:r>
            <a:r>
              <a:rPr lang="en-US" dirty="0">
                <a:latin typeface="+mj-lt"/>
              </a:rPr>
              <a:t>, And S. </a:t>
            </a:r>
            <a:r>
              <a:rPr lang="en-US" dirty="0" err="1">
                <a:latin typeface="+mj-lt"/>
              </a:rPr>
              <a:t>Lakshmanan</a:t>
            </a:r>
            <a:r>
              <a:rPr lang="en-US" dirty="0">
                <a:latin typeface="+mj-lt"/>
              </a:rPr>
              <a:t>, ``Object Detection Using </a:t>
            </a:r>
            <a:r>
              <a:rPr lang="en-US" dirty="0" err="1">
                <a:latin typeface="+mj-lt"/>
              </a:rPr>
              <a:t>Gaborlters</a:t>
            </a:r>
            <a:r>
              <a:rPr lang="en-US" dirty="0">
                <a:latin typeface="+mj-lt"/>
              </a:rPr>
              <a:t>,'' </a:t>
            </a:r>
            <a:r>
              <a:rPr lang="en-US" i="1" dirty="0">
                <a:latin typeface="+mj-lt"/>
              </a:rPr>
              <a:t>Pattern </a:t>
            </a:r>
            <a:r>
              <a:rPr lang="en-US" i="1" dirty="0" err="1">
                <a:latin typeface="+mj-lt"/>
              </a:rPr>
              <a:t>Recognit</a:t>
            </a:r>
            <a:r>
              <a:rPr lang="en-US" i="1" dirty="0">
                <a:latin typeface="+mj-lt"/>
              </a:rPr>
              <a:t>.</a:t>
            </a:r>
            <a:r>
              <a:rPr lang="en-US" dirty="0">
                <a:latin typeface="+mj-lt"/>
              </a:rPr>
              <a:t>, Vol. 30, No. 2, Pp. 295_309, 1997.</a:t>
            </a:r>
          </a:p>
        </p:txBody>
      </p:sp>
    </p:spTree>
    <p:extLst>
      <p:ext uri="{BB962C8B-B14F-4D97-AF65-F5344CB8AC3E}">
        <p14:creationId xmlns:p14="http://schemas.microsoft.com/office/powerpoint/2010/main" val="3272178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8745" y="6267903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81145" y="6420303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3545" y="6572703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73" y="1949630"/>
            <a:ext cx="5825398" cy="326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1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263479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Introduction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7980" y="13036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dirty="0"/>
              <a:t>Military target detection belongs to the basic technology in the military field.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Battlefield situation is highly dynamic, the detection speed of military equipment is required to ensure that the real-time detection of targets.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YOLO7, as an excellent detector to detect the military targets.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In this an intricate yet comprehensive solution, encompassing leading-edge technologies such as the YOLOv7 (You Only Look Once version 7) object detection framework, PyTorch, OpenCV, and Flask, culminating in a web-based application tailored for real-time military target and equipment detection.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6" y="6115504"/>
            <a:ext cx="1494513" cy="742499"/>
          </a:xfrm>
          <a:prstGeom prst="triangle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3" y="6453146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2" y="69066"/>
            <a:ext cx="8609799" cy="67576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Literature Survey</a:t>
            </a:r>
            <a:endParaRPr lang="en-US" b="1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7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91732"/>
              </p:ext>
            </p:extLst>
          </p:nvPr>
        </p:nvGraphicFramePr>
        <p:xfrm>
          <a:off x="698436" y="1480839"/>
          <a:ext cx="10174900" cy="4642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6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No </a:t>
                      </a:r>
                      <a:endParaRPr lang="en-IN" sz="1600" b="1" i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705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i="1" dirty="0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YOLOv3: An Incremental Improvement (2018)</a:t>
                      </a:r>
                    </a:p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IN" sz="1400" b="1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YOLOv3,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Bounding Box Prediction, 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 Prediction. Here,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describe the working and performance of YOLO v3 Model.</a:t>
                      </a:r>
                      <a:endParaRPr lang="en-IN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5345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i="1" dirty="0"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Battlefield Image Situational Awareness Application Based on Deep Learning(2019)</a:t>
                      </a:r>
                      <a:endParaRPr lang="en-IN" sz="16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learning, Convolution neural network, Situational awareness. Model speed and accuracy of target detection is average (62%).  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endParaRPr lang="en-IN" sz="16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9948">
                <a:tc>
                  <a:txBody>
                    <a:bodyPr/>
                    <a:lstStyle/>
                    <a:p>
                      <a:r>
                        <a:rPr lang="en-IN" sz="1600" i="1" dirty="0"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Anchor-Free Detection Method for Ship Targets in High-Resolution SAR Images (2021)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Category-position (CP), fully convolutional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onestage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object detection (FCOS), high-resolution (HR), ship detection, synthetic aperture radar (SAR)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6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6" y="6115504"/>
            <a:ext cx="1494513" cy="742499"/>
          </a:xfrm>
          <a:prstGeom prst="triangle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3" y="6453146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422" y="69066"/>
            <a:ext cx="8609799" cy="67576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Literature Survey</a:t>
            </a:r>
            <a:endParaRPr lang="en-US" b="1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7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86406"/>
              </p:ext>
            </p:extLst>
          </p:nvPr>
        </p:nvGraphicFramePr>
        <p:xfrm>
          <a:off x="429916" y="1823522"/>
          <a:ext cx="10748220" cy="4159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No </a:t>
                      </a:r>
                      <a:endParaRPr lang="en-IN" sz="1600" b="1" i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121920" marR="12192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99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IN" sz="16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improved one-stage pedestrian detection method based on multi-scale attention feature extraction(2021)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one-stage object detection, pedestrian detection, bounding box regression. 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Introduces convolutional neural network-based pedestrian detection method.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9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YOLO-G: A Lightweight Network Model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Improving the Performance of Military Targets Detection (2022)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this paper, they will  explain about Ghost Net Model(YOLO G) with baseline achieved upon YOLO3 Model. 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9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Aim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12733" y="1789793"/>
            <a:ext cx="10766533" cy="5656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i="1" dirty="0"/>
              <a:t>The aim of this project is to identify military targets and equipment accurately and efficiently by Computer Vision.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57380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Objectives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57980" y="1134434"/>
            <a:ext cx="10766533" cy="5656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Objective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/>
              <a:t>Data Collection : Military target dataset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Data Preprocessing &amp; Feature Extraction.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Splitting the dataset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Building the Model using Computer vision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Website Development to demonstrate the result.</a:t>
            </a:r>
          </a:p>
        </p:txBody>
      </p:sp>
    </p:spTree>
    <p:extLst>
      <p:ext uri="{BB962C8B-B14F-4D97-AF65-F5344CB8AC3E}">
        <p14:creationId xmlns:p14="http://schemas.microsoft.com/office/powerpoint/2010/main" val="129123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9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2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3"/>
            <a:ext cx="1494513" cy="742499"/>
          </a:xfrm>
          <a:prstGeom prst="triangl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44041" y="574546"/>
            <a:ext cx="645368" cy="645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195883" y="807540"/>
            <a:ext cx="687472" cy="687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348283" y="959940"/>
            <a:ext cx="687472" cy="687472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E4F50-AE25-4E59-BE55-9C6CF52A2AA2}"/>
              </a:ext>
            </a:extLst>
          </p:cNvPr>
          <p:cNvSpPr txBox="1">
            <a:spLocks/>
          </p:cNvSpPr>
          <p:nvPr/>
        </p:nvSpPr>
        <p:spPr>
          <a:xfrm>
            <a:off x="757980" y="500683"/>
            <a:ext cx="10515600" cy="633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Existing System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0380" y="998876"/>
            <a:ext cx="11068260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49638" y="1480839"/>
            <a:ext cx="9724684" cy="545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dirty="0"/>
              <a:t>Segmentation for target detection in complex background, and applied it to military reconnaissance related fields.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Target detection and classification using fuzzy inference system.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Automatic Target Detection (ATD) algorithm for Charge Coupled Device (CCD) images.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Automatic target recognition  in Synthetic Aperture Radar (SAR) aerial images by using neural network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1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7858</TotalTime>
  <Words>1278</Words>
  <Application>Microsoft Office PowerPoint</Application>
  <PresentationFormat>Widescreen</PresentationFormat>
  <Paragraphs>242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</vt:lpstr>
      <vt:lpstr>Times New Roman</vt:lpstr>
      <vt:lpstr>Office Theme</vt:lpstr>
      <vt:lpstr>Military Target and Equipment detection       using Computer Vision </vt:lpstr>
      <vt:lpstr>AGENDA</vt:lpstr>
      <vt:lpstr>Abstract</vt:lpstr>
      <vt:lpstr>PowerPoint Presentation</vt:lpstr>
      <vt:lpstr>Literature Survey</vt:lpstr>
      <vt:lpstr>Literature Survey</vt:lpstr>
      <vt:lpstr>PowerPoint Presentation</vt:lpstr>
      <vt:lpstr>PowerPoint Presentation</vt:lpstr>
      <vt:lpstr>PowerPoint Presentation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Challenge</dc:title>
  <dc:creator>Tania Angelina Rosas Ortiz</dc:creator>
  <cp:lastModifiedBy>Suhas S</cp:lastModifiedBy>
  <cp:revision>239</cp:revision>
  <dcterms:created xsi:type="dcterms:W3CDTF">2021-02-17T23:22:49Z</dcterms:created>
  <dcterms:modified xsi:type="dcterms:W3CDTF">2024-04-27T23:30:40Z</dcterms:modified>
</cp:coreProperties>
</file>